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70" r:id="rId5"/>
    <p:sldId id="271" r:id="rId6"/>
    <p:sldId id="268" r:id="rId7"/>
    <p:sldId id="264" r:id="rId8"/>
    <p:sldId id="278" r:id="rId9"/>
    <p:sldId id="277" r:id="rId10"/>
    <p:sldId id="279" r:id="rId11"/>
    <p:sldId id="274" r:id="rId12"/>
    <p:sldId id="275" r:id="rId13"/>
    <p:sldId id="266" r:id="rId14"/>
    <p:sldId id="272" r:id="rId15"/>
    <p:sldId id="276" r:id="rId16"/>
    <p:sldId id="265" r:id="rId17"/>
    <p:sldId id="280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5"/>
    <p:restoredTop sz="94695"/>
  </p:normalViewPr>
  <p:slideViewPr>
    <p:cSldViewPr snapToGrid="0" snapToObjects="1">
      <p:cViewPr varScale="1">
        <p:scale>
          <a:sx n="51" d="100"/>
          <a:sy n="51" d="100"/>
        </p:scale>
        <p:origin x="76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DAD92-71BA-1F48-B086-5CC231F4F1F5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CDA1B-D334-1E4E-BB5C-BAA14BF15A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676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70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268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268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D8AC3-1616-0A46-AA8A-FAD4A0156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62D0EB-6391-1247-B17B-B167D1DB7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4913A3-193C-4947-8753-A7403915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914575-6C08-724F-A1D8-460B1BD7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732A77-9DC9-6C40-8D66-EB18BA1F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68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CF30AF-AAF2-284D-A99A-27B323D7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67FC28-8E39-D64E-97A2-301CD8CD8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014253-8301-A649-9E80-06E04797E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72AB7B-CE4C-3746-A7CC-D0095DDF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E38621-69DB-724D-9466-3C8AFE2F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2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65C3275-E6CD-B346-8769-517DE8B47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5CB14D-7935-A943-805B-07F341865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8E4795-F811-4149-885D-C10B9CE6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F95E44-6029-4C4A-829B-A8E1F974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7BD4CB-4D2F-A948-990C-02DDFD0C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94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6E514-96DA-494B-A622-4340B8C76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2E139C-ED22-354A-9F11-B4D90DB5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9949D5-3440-C74A-9E5E-C69980F6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EDFE6F-5029-B24B-916C-E3189DF6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D96C45-2838-2341-A588-047EA9C7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20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7CE4A-5587-F54B-AE13-98F414A17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83919E-DD76-6F48-9FBF-55D857EDC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0DE7C3-7108-934D-AA87-F156751F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D6318-0869-6240-87CD-862BF4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BA256A-71C0-2F4F-9FD2-554501EF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99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FE346-0C1B-3E40-BC4D-20B7C69D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C7A05A-8924-534D-B9C0-371FBB929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5070EB1-8355-1643-A32D-C7A48C26B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C0AD71-57FD-5C41-B200-16BAF1E7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F8B7A1-0F1C-D649-B2A6-12CAFC8F2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BFE9E7-4C9D-9A49-9A65-26F5C31B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8473F-B580-BB41-8EE1-73ABAB2D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22AE76-E013-924C-881B-D47ACD4E0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F94070-D065-654E-95DE-4BF05B072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384F7B-A917-2041-A3F3-853024FA9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E5A761E-8FD8-934C-8584-F54F4E14B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3C03FFC-C679-524E-A0AE-F8633599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412B95E-2C35-5146-84D7-4E44E770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9CB46EC-C0CA-6B45-A063-616B8682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87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728B1B-FA7D-E148-9BCA-DC84B6A5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794126-9FD9-0145-8905-E7C78971A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61D6D17-7F46-9744-8700-7414D61E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11E2A1-6C87-7F4D-B990-85701EB8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5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9F58BBD-06BB-E64D-B1A2-60C70619D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BB9D809-7DBD-E54B-8EB6-CEDD0567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A82142-5352-F74D-9F5F-66968C64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820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6D4977-4CA5-5D45-BDF8-8D0B9FF6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998817-7317-3841-9B8B-2A73C6EF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1BFAB9-1646-E94B-ADF9-166C185A3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939568-007B-8E40-A3F1-98B63988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A0ED4C-DA52-BE47-8A3F-A3BCFD60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9469EE-62F4-654E-B7D6-48CB1371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22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195E-3392-A845-8A3D-DDC21DBB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FB33672-496E-B44B-A5A6-3DB23F8AF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CDDFE7-B07B-FF47-9D6B-5D7DDF4A9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72097F-0FEF-C24C-8FDD-6C3A0FCD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008F94-7DD6-8648-A828-D8C01976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B5C20-F940-D440-979C-E0257016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5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ACFADD-7234-7140-B31F-6C9B1A69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A729AF-BB59-D64A-B3D0-07BFFCDD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700A05-0B7E-4642-AE61-04533F410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E9AA-5972-6B4B-B16F-851611C4F616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33EEDB-DFB5-A840-92F4-3AFC54EA3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4AA8C5-4A0D-5A4E-87DA-99C8997A2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53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D611CC-2157-7540-8885-20A495964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099" y="1179337"/>
            <a:ext cx="3877056" cy="2249424"/>
          </a:xfrm>
        </p:spPr>
        <p:txBody>
          <a:bodyPr anchor="b">
            <a:normAutofit fontScale="90000"/>
          </a:bodyPr>
          <a:lstStyle/>
          <a:p>
            <a:pPr algn="l"/>
            <a:r>
              <a:rPr lang="fr-FR" sz="3800" cap="small" dirty="0"/>
              <a:t>Transmission /lecture perturbée et codes correcteur d’erreur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F64D045-C0C6-7E40-B8F7-26F15110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981" y="329822"/>
            <a:ext cx="3319914" cy="2611316"/>
          </a:xfrm>
          <a:prstGeom prst="rect">
            <a:avLst/>
          </a:prstGeom>
        </p:spPr>
      </p:pic>
      <p:pic>
        <p:nvPicPr>
          <p:cNvPr id="5" name="Image 4" descr="Une image contenant carré&#10;&#10;Description générée automatiquement">
            <a:extLst>
              <a:ext uri="{FF2B5EF4-FFF2-40B4-BE49-F238E27FC236}">
                <a16:creationId xmlns:a16="http://schemas.microsoft.com/office/drawing/2014/main" id="{2AC36ABA-15CB-0C46-8D4E-3BE2E490C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" t="18195" r="1666" b="18472"/>
          <a:stretch/>
        </p:blipFill>
        <p:spPr>
          <a:xfrm rot="10800000">
            <a:off x="5953782" y="3428761"/>
            <a:ext cx="5702113" cy="28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12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A2CF30A-CD9D-45FC-9C1D-9E57C0AA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669"/>
            <a:ext cx="10515600" cy="1325563"/>
          </a:xfrm>
        </p:spPr>
        <p:txBody>
          <a:bodyPr>
            <a:noAutofit/>
          </a:bodyPr>
          <a:lstStyle/>
          <a:p>
            <a:r>
              <a:rPr lang="fr-FR" sz="4800" dirty="0"/>
              <a:t>Décodage de Reed-Solomon par la méthode des syndromes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6F91FE-7885-41A8-8AEF-B214BE7B3D05}"/>
              </a:ext>
            </a:extLst>
          </p:cNvPr>
          <p:cNvSpPr txBox="1"/>
          <p:nvPr/>
        </p:nvSpPr>
        <p:spPr>
          <a:xfrm>
            <a:off x="1975027" y="5558223"/>
            <a:ext cx="296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obtient C car C = R-E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2823570-76D4-44E9-9369-929007113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" t="16521" r="4902" b="16840"/>
          <a:stretch/>
        </p:blipFill>
        <p:spPr bwMode="auto">
          <a:xfrm>
            <a:off x="2293649" y="4028927"/>
            <a:ext cx="5470690" cy="9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6B70DC76-785C-4A62-8A02-1818DE9F0F47}"/>
              </a:ext>
            </a:extLst>
          </p:cNvPr>
          <p:cNvSpPr/>
          <p:nvPr/>
        </p:nvSpPr>
        <p:spPr>
          <a:xfrm>
            <a:off x="5028994" y="5558223"/>
            <a:ext cx="1018095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ED70B4B-D6FE-4B8B-B1EA-CAC86EFDF13B}"/>
              </a:ext>
            </a:extLst>
          </p:cNvPr>
          <p:cNvSpPr txBox="1"/>
          <p:nvPr/>
        </p:nvSpPr>
        <p:spPr>
          <a:xfrm>
            <a:off x="6422487" y="5430960"/>
            <a:ext cx="2683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calcule U par un produit matriciel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E7F4425-9FD8-4346-95E9-5DA26D337F0A}"/>
              </a:ext>
            </a:extLst>
          </p:cNvPr>
          <p:cNvSpPr txBox="1"/>
          <p:nvPr/>
        </p:nvSpPr>
        <p:spPr>
          <a:xfrm>
            <a:off x="1977646" y="1884708"/>
            <a:ext cx="44653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1800" dirty="0"/>
              <a:t>On résout un système à 4 inconnues afin de </a:t>
            </a:r>
            <a:r>
              <a:rPr lang="fr-FR" sz="1800" b="1" dirty="0"/>
              <a:t>trouver Q</a:t>
            </a:r>
            <a:r>
              <a:rPr lang="fr-FR" sz="1800" b="1" baseline="-25000" dirty="0"/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1800" b="1" baseline="-25000" dirty="0"/>
              <a:t> </a:t>
            </a:r>
            <a:r>
              <a:rPr lang="fr-FR" sz="1800" dirty="0"/>
              <a:t>On détermine les </a:t>
            </a:r>
            <a:r>
              <a:rPr lang="fr-FR" sz="1800" b="1" dirty="0"/>
              <a:t>racines de Q</a:t>
            </a:r>
            <a:r>
              <a:rPr lang="fr-FR" sz="1800" b="1" baseline="-25000" dirty="0"/>
              <a:t>1</a:t>
            </a:r>
            <a:r>
              <a:rPr lang="fr-FR" sz="1800" dirty="0"/>
              <a:t> (16 valeurs possibles)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1800" dirty="0"/>
              <a:t>On peut résoudre le système suivant où i1, i2, i3 sont les </a:t>
            </a:r>
            <a:r>
              <a:rPr lang="fr-FR" sz="1800" b="1" dirty="0"/>
              <a:t>indices des racines de Q</a:t>
            </a:r>
            <a:r>
              <a:rPr lang="fr-FR" sz="1800" b="1" baseline="-25000" dirty="0"/>
              <a:t>1</a:t>
            </a:r>
            <a:r>
              <a:rPr lang="fr-FR" sz="1800" b="1" dirty="0"/>
              <a:t> </a:t>
            </a:r>
            <a:r>
              <a:rPr lang="fr-FR" sz="1800" dirty="0"/>
              <a:t>afin d’obtenir </a:t>
            </a:r>
            <a:r>
              <a:rPr lang="fr-FR" sz="1800" b="1" dirty="0"/>
              <a:t>E</a:t>
            </a:r>
            <a:r>
              <a:rPr lang="fr-FR" sz="1800" dirty="0"/>
              <a:t> : 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7333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9B27B-FAE4-D94C-B532-9C6BF1C96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222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dirty="0"/>
              <a:t>Implémentation en Python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C443D8-A824-084E-97B3-1CA04A9D2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9285"/>
            <a:ext cx="10515600" cy="7784913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</a:t>
            </a:r>
          </a:p>
          <a:p>
            <a:pPr marL="0" indent="0">
              <a:buNone/>
            </a:pPr>
            <a:r>
              <a:rPr lang="fr-FR" dirty="0"/>
              <a:t>Modules Utilisés :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dirty="0"/>
              <a:t>Pyfinite</a:t>
            </a:r>
            <a:r>
              <a:rPr lang="fr-FR" dirty="0"/>
              <a:t> : Corps fini F</a:t>
            </a:r>
            <a:r>
              <a:rPr lang="fr-FR" baseline="-25000" dirty="0"/>
              <a:t>16</a:t>
            </a:r>
          </a:p>
          <a:p>
            <a:r>
              <a:rPr lang="fr-FR" b="1" dirty="0"/>
              <a:t>GenericMatrix</a:t>
            </a:r>
            <a:r>
              <a:rPr lang="fr-FR" dirty="0"/>
              <a:t> : Matrices à coefficient dans F</a:t>
            </a:r>
            <a:r>
              <a:rPr lang="fr-FR" baseline="-25000" dirty="0"/>
              <a:t>16</a:t>
            </a:r>
          </a:p>
          <a:p>
            <a:r>
              <a:rPr lang="fr-FR" b="1" dirty="0"/>
              <a:t>Matplotlib</a:t>
            </a:r>
            <a:r>
              <a:rPr lang="fr-FR" dirty="0"/>
              <a:t> : Traitement et affichage de l’image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1F4A74A-0E08-4CA5-B3C9-654CC478C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010" y="4758832"/>
            <a:ext cx="496798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1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2A06F7-9516-FA48-AE9F-9ECAEB34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151556"/>
            <a:ext cx="10515600" cy="1212841"/>
          </a:xfrm>
        </p:spPr>
        <p:txBody>
          <a:bodyPr/>
          <a:lstStyle/>
          <a:p>
            <a:r>
              <a:rPr lang="fr-FR" dirty="0"/>
              <a:t>Fonctions créées dans les fichiers python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3D93B8E-CDD5-464F-A10D-42975C49A9DD}"/>
              </a:ext>
            </a:extLst>
          </p:cNvPr>
          <p:cNvSpPr txBox="1"/>
          <p:nvPr/>
        </p:nvSpPr>
        <p:spPr>
          <a:xfrm>
            <a:off x="1697349" y="4062348"/>
            <a:ext cx="2857500" cy="2031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Fonction du Corps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puissance (4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deg</a:t>
            </a:r>
            <a:r>
              <a:rPr lang="fr-FR" dirty="0"/>
              <a:t> (5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simple (7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div_euclid</a:t>
            </a:r>
            <a:r>
              <a:rPr lang="fr-FR" dirty="0"/>
              <a:t> (20 lignes)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B13C7D-DF6A-1143-80F2-3D6775C54FFD}"/>
              </a:ext>
            </a:extLst>
          </p:cNvPr>
          <p:cNvSpPr txBox="1"/>
          <p:nvPr/>
        </p:nvSpPr>
        <p:spPr>
          <a:xfrm>
            <a:off x="838200" y="1469241"/>
            <a:ext cx="4330700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Fonctions de l’algorithme de Reed-Solomon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encode ( 3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decode.polynomes</a:t>
            </a:r>
            <a:r>
              <a:rPr lang="fr-FR" dirty="0"/>
              <a:t> ( 29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decode.syndromes</a:t>
            </a:r>
            <a:r>
              <a:rPr lang="fr-FR" dirty="0"/>
              <a:t> ( 54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erreur (7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mesure_temps</a:t>
            </a:r>
            <a:r>
              <a:rPr lang="fr-FR" dirty="0"/>
              <a:t> (9 lignes)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C4DB4A-9760-4B4E-84B7-F29E692FC904}"/>
              </a:ext>
            </a:extLst>
          </p:cNvPr>
          <p:cNvSpPr txBox="1"/>
          <p:nvPr/>
        </p:nvSpPr>
        <p:spPr>
          <a:xfrm>
            <a:off x="5810459" y="1469241"/>
            <a:ext cx="4330700" cy="34163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Fonctions de traitement d’une image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hexa (4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unhexa ( 8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convert_t_l</a:t>
            </a:r>
            <a:r>
              <a:rPr lang="fr-FR" dirty="0"/>
              <a:t> (11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convert_l_t</a:t>
            </a:r>
            <a:r>
              <a:rPr lang="fr-FR" dirty="0"/>
              <a:t> ( 6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cut (7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uncut</a:t>
            </a:r>
            <a:r>
              <a:rPr lang="fr-FR" dirty="0"/>
              <a:t> (10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modification_tableau_rs</a:t>
            </a:r>
            <a:r>
              <a:rPr lang="fr-FR" dirty="0"/>
              <a:t> ( 8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modification_tableau</a:t>
            </a:r>
            <a:r>
              <a:rPr lang="fr-FR" dirty="0"/>
              <a:t> (6 lignes)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6F9372B-1F84-394C-9465-B7370446BBA8}"/>
              </a:ext>
            </a:extLst>
          </p:cNvPr>
          <p:cNvSpPr txBox="1"/>
          <p:nvPr/>
        </p:nvSpPr>
        <p:spPr>
          <a:xfrm>
            <a:off x="5810459" y="5078011"/>
            <a:ext cx="2857500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Au total</a:t>
            </a:r>
          </a:p>
          <a:p>
            <a:endParaRPr lang="fr-FR" dirty="0"/>
          </a:p>
          <a:p>
            <a:r>
              <a:rPr lang="fr-FR" dirty="0"/>
              <a:t>4 fichiers python</a:t>
            </a:r>
          </a:p>
          <a:p>
            <a:r>
              <a:rPr lang="fr-FR" b="1" dirty="0"/>
              <a:t>385 lignes de code</a:t>
            </a:r>
          </a:p>
        </p:txBody>
      </p:sp>
    </p:spTree>
    <p:extLst>
      <p:ext uri="{BB962C8B-B14F-4D97-AF65-F5344CB8AC3E}">
        <p14:creationId xmlns:p14="http://schemas.microsoft.com/office/powerpoint/2010/main" val="4148557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A0F5E-7522-324F-941A-56907B62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533" y="174195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dirty="0"/>
              <a:t>Préparation de l’image </a:t>
            </a:r>
          </a:p>
        </p:txBody>
      </p:sp>
      <p:pic>
        <p:nvPicPr>
          <p:cNvPr id="8" name="Espace réservé du contenu 7" descr="Une image contenant texte, personne, femme, intérieur&#10;&#10;Description générée automatiquement">
            <a:extLst>
              <a:ext uri="{FF2B5EF4-FFF2-40B4-BE49-F238E27FC236}">
                <a16:creationId xmlns:a16="http://schemas.microsoft.com/office/drawing/2014/main" id="{A9E7EA05-908D-FE46-B2BD-92EE68C2A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00" y="1835219"/>
            <a:ext cx="2656096" cy="394328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FE5FB9B-7B81-8644-82FB-87B9BAE28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69" t="10325" r="38696" b="10000"/>
          <a:stretch/>
        </p:blipFill>
        <p:spPr>
          <a:xfrm>
            <a:off x="3594100" y="1835219"/>
            <a:ext cx="242669" cy="709612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F5FF734-68DC-3046-9034-FFC9A39ACC7B}"/>
              </a:ext>
            </a:extLst>
          </p:cNvPr>
          <p:cNvCxnSpPr>
            <a:endCxn id="4" idx="0"/>
          </p:cNvCxnSpPr>
          <p:nvPr/>
        </p:nvCxnSpPr>
        <p:spPr>
          <a:xfrm>
            <a:off x="2935496" y="1835219"/>
            <a:ext cx="7799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BBD3FF2-BCE6-1E41-B8EA-10C796452046}"/>
              </a:ext>
            </a:extLst>
          </p:cNvPr>
          <p:cNvCxnSpPr/>
          <p:nvPr/>
        </p:nvCxnSpPr>
        <p:spPr>
          <a:xfrm>
            <a:off x="2935496" y="1835219"/>
            <a:ext cx="658604" cy="7096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B56F0A1F-8EDA-ED4D-88A4-5DE9A732119A}"/>
              </a:ext>
            </a:extLst>
          </p:cNvPr>
          <p:cNvSpPr txBox="1"/>
          <p:nvPr/>
        </p:nvSpPr>
        <p:spPr>
          <a:xfrm>
            <a:off x="3836768" y="1771546"/>
            <a:ext cx="12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R&lt;256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A72A63E-2E23-A647-8BC2-4FF037157C93}"/>
              </a:ext>
            </a:extLst>
          </p:cNvPr>
          <p:cNvSpPr txBox="1"/>
          <p:nvPr/>
        </p:nvSpPr>
        <p:spPr>
          <a:xfrm>
            <a:off x="3836768" y="2011102"/>
            <a:ext cx="12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V&lt;256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0CF6199-A40C-6949-9FA2-EB6889ADB94A}"/>
              </a:ext>
            </a:extLst>
          </p:cNvPr>
          <p:cNvSpPr txBox="1"/>
          <p:nvPr/>
        </p:nvSpPr>
        <p:spPr>
          <a:xfrm>
            <a:off x="3836768" y="2239172"/>
            <a:ext cx="12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B&lt;256 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AE05A93-B957-FC4A-BBF2-9503AE9A0371}"/>
              </a:ext>
            </a:extLst>
          </p:cNvPr>
          <p:cNvCxnSpPr/>
          <p:nvPr/>
        </p:nvCxnSpPr>
        <p:spPr>
          <a:xfrm>
            <a:off x="4718050" y="1956212"/>
            <a:ext cx="7493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FFE81615-0A10-F74E-AD49-B99644CD4B0A}"/>
              </a:ext>
            </a:extLst>
          </p:cNvPr>
          <p:cNvSpPr txBox="1"/>
          <p:nvPr/>
        </p:nvSpPr>
        <p:spPr>
          <a:xfrm>
            <a:off x="5591592" y="1771546"/>
            <a:ext cx="265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Hexa(R) : R</a:t>
            </a:r>
            <a:r>
              <a:rPr lang="fr-FR" baseline="-25000" dirty="0"/>
              <a:t>1, </a:t>
            </a:r>
            <a:r>
              <a:rPr lang="fr-FR" dirty="0"/>
              <a:t>R</a:t>
            </a:r>
            <a:r>
              <a:rPr lang="fr-FR" baseline="-25000" dirty="0"/>
              <a:t>2  </a:t>
            </a:r>
            <a:r>
              <a:rPr lang="fr-FR" dirty="0"/>
              <a:t> &lt; 16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46CDF95-1824-3E4E-9D53-11986DE33FB1}"/>
              </a:ext>
            </a:extLst>
          </p:cNvPr>
          <p:cNvGrpSpPr/>
          <p:nvPr/>
        </p:nvGrpSpPr>
        <p:grpSpPr>
          <a:xfrm>
            <a:off x="7767133" y="1614212"/>
            <a:ext cx="3708000" cy="684000"/>
            <a:chOff x="7687092" y="1771545"/>
            <a:chExt cx="3708000" cy="684000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BEA2E553-02A4-2144-94E1-F453C00CCFB9}"/>
                </a:ext>
              </a:extLst>
            </p:cNvPr>
            <p:cNvSpPr txBox="1"/>
            <p:nvPr/>
          </p:nvSpPr>
          <p:spPr>
            <a:xfrm>
              <a:off x="7687092" y="1771545"/>
              <a:ext cx="3708000" cy="684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dirty="0"/>
                <a:t>On code chaque Composante comme deux éléments de </a:t>
              </a:r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59C6D45A-B198-CB45-969E-4FD22562D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1891" y1="51571" x2="51891" y2="51571"/>
                          <a14:foregroundMark x1="62395" y1="54974" x2="62395" y2="54974"/>
                          <a14:backgroundMark x1="35714" y1="41099" x2="35714" y2="41099"/>
                          <a14:backgroundMark x1="41387" y1="28272" x2="41387" y2="28272"/>
                        </a14:backgroundRemoval>
                      </a14:imgEffect>
                    </a14:imgLayer>
                  </a14:imgProps>
                </a:ext>
              </a:extLst>
            </a:blip>
            <a:srcRect l="17662" t="19951" r="23680" b="30508"/>
            <a:stretch/>
          </p:blipFill>
          <p:spPr>
            <a:xfrm>
              <a:off x="9525222" y="2146958"/>
              <a:ext cx="344473" cy="233476"/>
            </a:xfrm>
            <a:prstGeom prst="rect">
              <a:avLst/>
            </a:prstGeom>
          </p:spPr>
        </p:pic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69896AAE-4E0E-D949-BACA-64FF7DDE5528}"/>
              </a:ext>
            </a:extLst>
          </p:cNvPr>
          <p:cNvSpPr txBox="1"/>
          <p:nvPr/>
        </p:nvSpPr>
        <p:spPr>
          <a:xfrm>
            <a:off x="4935294" y="3203106"/>
            <a:ext cx="594606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On concatène ces doublets dans une liste R (taille = 22365)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9D56E-C3B4-714D-84AE-6546F85453A1}"/>
              </a:ext>
            </a:extLst>
          </p:cNvPr>
          <p:cNvSpPr/>
          <p:nvPr/>
        </p:nvSpPr>
        <p:spPr>
          <a:xfrm>
            <a:off x="3532394" y="3645593"/>
            <a:ext cx="8088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 =  [6, 1, 5, 14, 5, 11, 5, 7, 5, 3, 4, 14, 4, 9, 4, 7, 4, 1, 4, 3, 4, 6, 4, 1, 4, 5, 4, 9, 4, 7,...]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C03EA1-1054-9046-B197-59B7334E9949}"/>
              </a:ext>
            </a:extLst>
          </p:cNvPr>
          <p:cNvSpPr/>
          <p:nvPr/>
        </p:nvSpPr>
        <p:spPr>
          <a:xfrm>
            <a:off x="3264798" y="4769053"/>
            <a:ext cx="8623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 =  [[6, 1, 5, 14, 5, 11, 5, 7, 5], [3, 4, 14, 4, 9, 4, 7, 4, 1], [4, 3, 4, 6, 4, 1, 4, 5, 4], [9, 4, 7, ...]]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A5FF760-91BE-D14D-A6A3-370EAE4DC964}"/>
              </a:ext>
            </a:extLst>
          </p:cNvPr>
          <p:cNvSpPr txBox="1"/>
          <p:nvPr/>
        </p:nvSpPr>
        <p:spPr>
          <a:xfrm>
            <a:off x="3758044" y="4366161"/>
            <a:ext cx="763680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On découpe cette liste en sous-liste de taille 9 pour l’envoi par Reed-Solomon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2DB5F26-7416-4FCA-9F6C-89DC2D323D82}"/>
              </a:ext>
            </a:extLst>
          </p:cNvPr>
          <p:cNvSpPr txBox="1"/>
          <p:nvPr/>
        </p:nvSpPr>
        <p:spPr>
          <a:xfrm>
            <a:off x="959533" y="5986920"/>
            <a:ext cx="1224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387*260</a:t>
            </a:r>
          </a:p>
        </p:txBody>
      </p:sp>
    </p:spTree>
    <p:extLst>
      <p:ext uri="{BB962C8B-B14F-4D97-AF65-F5344CB8AC3E}">
        <p14:creationId xmlns:p14="http://schemas.microsoft.com/office/powerpoint/2010/main" val="869368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99461471-41AD-412B-A1E2-CA12FCF863D6}"/>
              </a:ext>
            </a:extLst>
          </p:cNvPr>
          <p:cNvGrpSpPr/>
          <p:nvPr/>
        </p:nvGrpSpPr>
        <p:grpSpPr>
          <a:xfrm>
            <a:off x="959533" y="1686533"/>
            <a:ext cx="10345971" cy="3945708"/>
            <a:chOff x="925744" y="753408"/>
            <a:chExt cx="10345971" cy="39457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48DC4A9-C658-994B-9B18-C5ED0BD4286B}"/>
                </a:ext>
              </a:extLst>
            </p:cNvPr>
            <p:cNvSpPr/>
            <p:nvPr/>
          </p:nvSpPr>
          <p:spPr>
            <a:xfrm>
              <a:off x="4054102" y="753408"/>
              <a:ext cx="30225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dirty="0"/>
                <a:t>R1 =  [6, 1, 5, 14, 5, 11, 5, 7, 5]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9248184-F744-1C4D-BD58-3C9BC41DB768}"/>
                </a:ext>
              </a:extLst>
            </p:cNvPr>
            <p:cNvSpPr/>
            <p:nvPr/>
          </p:nvSpPr>
          <p:spPr>
            <a:xfrm>
              <a:off x="6998590" y="1686533"/>
              <a:ext cx="42146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[5, 5, 9, 4, 1, 3, 6, 13, 1, 10, 11, 5, 0, 11, 12]</a:t>
              </a:r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EFEDCAB9-C33B-4C4B-8739-6DBC68E84001}"/>
                </a:ext>
              </a:extLst>
            </p:cNvPr>
            <p:cNvCxnSpPr>
              <a:cxnSpLocks/>
            </p:cNvCxnSpPr>
            <p:nvPr/>
          </p:nvCxnSpPr>
          <p:spPr>
            <a:xfrm>
              <a:off x="7059931" y="1049870"/>
              <a:ext cx="1497044" cy="5723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2090D7B-413F-5C44-8313-05E0237FCCB5}"/>
                </a:ext>
              </a:extLst>
            </p:cNvPr>
            <p:cNvSpPr txBox="1"/>
            <p:nvPr/>
          </p:nvSpPr>
          <p:spPr>
            <a:xfrm>
              <a:off x="8797435" y="998917"/>
              <a:ext cx="1064307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encode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9DAE3AF3-FDB1-FD4C-834A-CAF1D5B34A53}"/>
                </a:ext>
              </a:extLst>
            </p:cNvPr>
            <p:cNvCxnSpPr>
              <a:cxnSpLocks/>
            </p:cNvCxnSpPr>
            <p:nvPr/>
          </p:nvCxnSpPr>
          <p:spPr>
            <a:xfrm>
              <a:off x="5550346" y="1564280"/>
              <a:ext cx="0" cy="313483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CD022F6-1C6F-1D40-897F-B349A2F30B96}"/>
                </a:ext>
              </a:extLst>
            </p:cNvPr>
            <p:cNvSpPr/>
            <p:nvPr/>
          </p:nvSpPr>
          <p:spPr>
            <a:xfrm>
              <a:off x="6940080" y="2881848"/>
              <a:ext cx="43316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[3, 5, 9, 6, 13, 3, 6, 13, 1, 10, 11, 5, 0, 11, 12]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E1D0B95B-ED7F-CF44-BD38-FB6FE3CC6452}"/>
                </a:ext>
              </a:extLst>
            </p:cNvPr>
            <p:cNvCxnSpPr>
              <a:cxnSpLocks/>
            </p:cNvCxnSpPr>
            <p:nvPr/>
          </p:nvCxnSpPr>
          <p:spPr>
            <a:xfrm>
              <a:off x="9105898" y="2081064"/>
              <a:ext cx="0" cy="854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819D4B9F-C412-8B4B-9347-A99E8D0E1EBB}"/>
                </a:ext>
              </a:extLst>
            </p:cNvPr>
            <p:cNvSpPr txBox="1"/>
            <p:nvPr/>
          </p:nvSpPr>
          <p:spPr>
            <a:xfrm>
              <a:off x="10148898" y="2212003"/>
              <a:ext cx="1064307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3 erreurs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E5FA0DA-248A-9047-8CD8-FC912CF7CA79}"/>
                </a:ext>
              </a:extLst>
            </p:cNvPr>
            <p:cNvSpPr txBox="1"/>
            <p:nvPr/>
          </p:nvSpPr>
          <p:spPr>
            <a:xfrm>
              <a:off x="1700999" y="2221726"/>
              <a:ext cx="1064307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2 erreurs</a:t>
              </a:r>
            </a:p>
          </p:txBody>
        </p: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72168EC5-6582-584F-B72E-38C7E8351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4996" y="1141363"/>
              <a:ext cx="2219894" cy="27844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70D8D5A-9237-864B-B2C1-A99E2C629B48}"/>
                </a:ext>
              </a:extLst>
            </p:cNvPr>
            <p:cNvSpPr/>
            <p:nvPr/>
          </p:nvSpPr>
          <p:spPr>
            <a:xfrm>
              <a:off x="925744" y="4233783"/>
              <a:ext cx="26148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[6, 1, 5, 14, 7, 11, 5, 14, 5]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51BB0E-17AE-E648-968E-BB54E9340973}"/>
                </a:ext>
              </a:extLst>
            </p:cNvPr>
            <p:cNvSpPr/>
            <p:nvPr/>
          </p:nvSpPr>
          <p:spPr>
            <a:xfrm>
              <a:off x="7798021" y="4267760"/>
              <a:ext cx="26157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dirty="0"/>
                <a:t>[6, 1, 5, 14, 5, 11, 5, 7, 5]</a:t>
              </a:r>
            </a:p>
          </p:txBody>
        </p: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695FBBA9-33F0-794D-9F6A-731DCBDAFA9D}"/>
                </a:ext>
              </a:extLst>
            </p:cNvPr>
            <p:cNvCxnSpPr>
              <a:cxnSpLocks/>
            </p:cNvCxnSpPr>
            <p:nvPr/>
          </p:nvCxnSpPr>
          <p:spPr>
            <a:xfrm>
              <a:off x="9105503" y="3315515"/>
              <a:ext cx="395" cy="8017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37CE1F66-2208-2148-81E7-2E3ECF1F0036}"/>
                </a:ext>
              </a:extLst>
            </p:cNvPr>
            <p:cNvSpPr txBox="1"/>
            <p:nvPr/>
          </p:nvSpPr>
          <p:spPr>
            <a:xfrm>
              <a:off x="10112885" y="3597506"/>
              <a:ext cx="1064307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décode</a:t>
              </a:r>
            </a:p>
          </p:txBody>
        </p:sp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DC38F8EE-70DF-EF4E-B270-A461D5CA19D2}"/>
              </a:ext>
            </a:extLst>
          </p:cNvPr>
          <p:cNvSpPr txBox="1"/>
          <p:nvPr/>
        </p:nvSpPr>
        <p:spPr>
          <a:xfrm>
            <a:off x="1163461" y="5939325"/>
            <a:ext cx="978105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On concatène les messages reçu puis on reconstitue les composantes R, V, B de chaque Pixel</a:t>
            </a:r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B9FD4CF3-4805-42B1-9A79-36ABD11A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27" y="431762"/>
            <a:ext cx="6695032" cy="889997"/>
          </a:xfrm>
        </p:spPr>
        <p:txBody>
          <a:bodyPr>
            <a:normAutofit fontScale="90000"/>
          </a:bodyPr>
          <a:lstStyle/>
          <a:p>
            <a:r>
              <a:rPr lang="fr-FR" dirty="0"/>
              <a:t>Exemple de traitement d’une composante d’un pixel </a:t>
            </a:r>
          </a:p>
        </p:txBody>
      </p:sp>
    </p:spTree>
    <p:extLst>
      <p:ext uri="{BB962C8B-B14F-4D97-AF65-F5344CB8AC3E}">
        <p14:creationId xmlns:p14="http://schemas.microsoft.com/office/powerpoint/2010/main" val="4214742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0C261E3B-D05D-2343-A03F-2980EC315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7" t="-292" r="49033" b="292"/>
          <a:stretch/>
        </p:blipFill>
        <p:spPr>
          <a:xfrm>
            <a:off x="1371686" y="534855"/>
            <a:ext cx="3832339" cy="5625373"/>
          </a:xfrm>
          <a:prstGeom prst="rect">
            <a:avLst/>
          </a:prstGeom>
        </p:spPr>
      </p:pic>
      <p:pic>
        <p:nvPicPr>
          <p:cNvPr id="5" name="Espace réservé du contenu 4" descr="Une image contenant texte, personne, femme, posant&#10;&#10;Description générée automatiquement">
            <a:extLst>
              <a:ext uri="{FF2B5EF4-FFF2-40B4-BE49-F238E27FC236}">
                <a16:creationId xmlns:a16="http://schemas.microsoft.com/office/drawing/2014/main" id="{71A23761-D3F1-4F40-B561-EF23828CB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906"/>
          <a:stretch/>
        </p:blipFill>
        <p:spPr>
          <a:xfrm>
            <a:off x="6382565" y="534858"/>
            <a:ext cx="3832339" cy="562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34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B23BAD-71AB-3E4D-A408-7C440EBC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Complexité des algorithmes de décodage 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7E1F5C2-9B32-704A-9B93-633AE2D48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825"/>
          <a:stretch/>
        </p:blipFill>
        <p:spPr>
          <a:xfrm>
            <a:off x="2257443" y="1366886"/>
            <a:ext cx="7155765" cy="4946879"/>
          </a:xfrm>
        </p:spPr>
      </p:pic>
    </p:spTree>
    <p:extLst>
      <p:ext uri="{BB962C8B-B14F-4D97-AF65-F5344CB8AC3E}">
        <p14:creationId xmlns:p14="http://schemas.microsoft.com/office/powerpoint/2010/main" val="3284191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52FA0B-4CA6-4B53-A129-D33AFA4D6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dirty="0"/>
              <a:t>Annexe :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CBBCC51-694E-4619-A376-C781D7EFE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529" y="2225575"/>
            <a:ext cx="8372475" cy="3286125"/>
          </a:xfrm>
        </p:spPr>
      </p:pic>
    </p:spTree>
    <p:extLst>
      <p:ext uri="{BB962C8B-B14F-4D97-AF65-F5344CB8AC3E}">
        <p14:creationId xmlns:p14="http://schemas.microsoft.com/office/powerpoint/2010/main" val="471148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D8EDD-FEC5-3949-AAD7-CE33B5B4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 dirty="0"/>
              <a:t>Cadre général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52B9C9-F724-3D47-9FB4-AE782A0AE513}"/>
              </a:ext>
            </a:extLst>
          </p:cNvPr>
          <p:cNvSpPr/>
          <p:nvPr/>
        </p:nvSpPr>
        <p:spPr>
          <a:xfrm>
            <a:off x="951250" y="3451325"/>
            <a:ext cx="2338466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initial</a:t>
            </a:r>
          </a:p>
          <a:p>
            <a:pPr algn="ctr"/>
            <a:r>
              <a:rPr lang="fr-FR" dirty="0"/>
              <a:t>(x</a:t>
            </a:r>
            <a:r>
              <a:rPr lang="fr-FR" baseline="-25000" dirty="0"/>
              <a:t>1</a:t>
            </a:r>
            <a:r>
              <a:rPr lang="fr-FR" dirty="0"/>
              <a:t>, ..., x</a:t>
            </a:r>
            <a:r>
              <a:rPr lang="fr-FR" baseline="-25000" dirty="0"/>
              <a:t>n</a:t>
            </a:r>
            <a:r>
              <a:rPr lang="fr-FR" dirty="0"/>
              <a:t>) ∈ A</a:t>
            </a:r>
            <a:r>
              <a:rPr lang="fr-FR" baseline="30000" dirty="0"/>
              <a:t>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BA80E5-88F6-2C48-B618-3F9A4B72139B}"/>
              </a:ext>
            </a:extLst>
          </p:cNvPr>
          <p:cNvSpPr/>
          <p:nvPr/>
        </p:nvSpPr>
        <p:spPr>
          <a:xfrm>
            <a:off x="8617471" y="3451327"/>
            <a:ext cx="2412791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reçu</a:t>
            </a:r>
          </a:p>
          <a:p>
            <a:pPr algn="ctr"/>
            <a:r>
              <a:rPr lang="fr-FR" dirty="0"/>
              <a:t>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 ∈ A</a:t>
            </a:r>
            <a:r>
              <a:rPr lang="fr-FR" baseline="30000" dirty="0"/>
              <a:t>n</a:t>
            </a:r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B7A2EDA5-40B5-2846-AF6E-3D1412A69BD5}"/>
              </a:ext>
            </a:extLst>
          </p:cNvPr>
          <p:cNvSpPr/>
          <p:nvPr/>
        </p:nvSpPr>
        <p:spPr>
          <a:xfrm>
            <a:off x="3443677" y="4193348"/>
            <a:ext cx="5019833" cy="7644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Transmission</a:t>
            </a:r>
          </a:p>
        </p:txBody>
      </p:sp>
      <p:sp>
        <p:nvSpPr>
          <p:cNvPr id="15" name="Éclair 14">
            <a:extLst>
              <a:ext uri="{FF2B5EF4-FFF2-40B4-BE49-F238E27FC236}">
                <a16:creationId xmlns:a16="http://schemas.microsoft.com/office/drawing/2014/main" id="{57A0A21E-8799-574F-A160-54099B5D7066}"/>
              </a:ext>
            </a:extLst>
          </p:cNvPr>
          <p:cNvSpPr/>
          <p:nvPr/>
        </p:nvSpPr>
        <p:spPr>
          <a:xfrm flipH="1">
            <a:off x="5264046" y="2731584"/>
            <a:ext cx="1314252" cy="160298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3D3031-1487-7040-8DB1-560A937D39B4}"/>
              </a:ext>
            </a:extLst>
          </p:cNvPr>
          <p:cNvSpPr txBox="1"/>
          <p:nvPr/>
        </p:nvSpPr>
        <p:spPr>
          <a:xfrm rot="17909120">
            <a:off x="5175540" y="3129467"/>
            <a:ext cx="161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4E1993-2A09-6344-B40E-2F2BA216BEE0}"/>
              </a:ext>
            </a:extLst>
          </p:cNvPr>
          <p:cNvSpPr txBox="1"/>
          <p:nvPr/>
        </p:nvSpPr>
        <p:spPr>
          <a:xfrm>
            <a:off x="2120483" y="1675124"/>
            <a:ext cx="7323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Perturbation discrète (les éléments perturbés restent lisibles)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fixe le nombre d’erreurs acceptées au préalable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DD8E7E-88B2-9140-B38C-6FADA86845AD}"/>
              </a:ext>
            </a:extLst>
          </p:cNvPr>
          <p:cNvSpPr txBox="1"/>
          <p:nvPr/>
        </p:nvSpPr>
        <p:spPr>
          <a:xfrm>
            <a:off x="1936333" y="5846544"/>
            <a:ext cx="7323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Comment s’assurer que 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 est le bon message ?</a:t>
            </a:r>
          </a:p>
          <a:p>
            <a:pPr algn="ctr"/>
            <a:r>
              <a:rPr lang="fr-FR" dirty="0"/>
              <a:t>Comment corriger les potentielles erreurs ?</a:t>
            </a:r>
          </a:p>
        </p:txBody>
      </p:sp>
    </p:spTree>
    <p:extLst>
      <p:ext uri="{BB962C8B-B14F-4D97-AF65-F5344CB8AC3E}">
        <p14:creationId xmlns:p14="http://schemas.microsoft.com/office/powerpoint/2010/main" val="153428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C66E84-2B42-463F-8329-75BA0D52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AD4B2C-DA28-9544-AF03-5EBDA82D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479987"/>
            <a:ext cx="4823227" cy="9081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La Redondance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36819B0-9728-2F48-8DD4-53B8877FC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" t="11401" r="3" b="1478"/>
          <a:stretch/>
        </p:blipFill>
        <p:spPr>
          <a:xfrm>
            <a:off x="6618770" y="479987"/>
            <a:ext cx="4382523" cy="55371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83B2A8A-99D0-4C41-89BC-1B6C21E907C9}"/>
              </a:ext>
            </a:extLst>
          </p:cNvPr>
          <p:cNvSpPr txBox="1"/>
          <p:nvPr/>
        </p:nvSpPr>
        <p:spPr>
          <a:xfrm>
            <a:off x="1251366" y="3135464"/>
            <a:ext cx="327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de l’alphabet phonétique de l’OTAN :</a:t>
            </a:r>
          </a:p>
        </p:txBody>
      </p:sp>
    </p:spTree>
    <p:extLst>
      <p:ext uri="{BB962C8B-B14F-4D97-AF65-F5344CB8AC3E}">
        <p14:creationId xmlns:p14="http://schemas.microsoft.com/office/powerpoint/2010/main" val="343293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46" y="488238"/>
            <a:ext cx="3876813" cy="85029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800" dirty="0"/>
              <a:t>Le corps fini 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C496EDCF-FA39-4143-97C6-69834D1B7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3" t="10103" r="20041" b="29298"/>
          <a:stretch/>
        </p:blipFill>
        <p:spPr>
          <a:xfrm>
            <a:off x="3710976" y="204384"/>
            <a:ext cx="1432946" cy="1097994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549536C7-E86D-496B-B36B-4C1282A7A9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5772" y="1978772"/>
            <a:ext cx="1602628" cy="160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008D05E-F928-42D0-A2AE-C14B700D15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5494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50BEFF2-FBB3-4C59-B844-C20C60376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54" b="18452"/>
          <a:stretch/>
        </p:blipFill>
        <p:spPr>
          <a:xfrm>
            <a:off x="3855527" y="1472608"/>
            <a:ext cx="3797495" cy="1344422"/>
          </a:xfrm>
          <a:prstGeom prst="rect">
            <a:avLst/>
          </a:prstGeom>
        </p:spPr>
      </p:pic>
      <p:pic>
        <p:nvPicPr>
          <p:cNvPr id="1030" name="Picture 6" descr="Portrait noir et blanc (dessin) d'un jeune homme.">
            <a:extLst>
              <a:ext uri="{FF2B5EF4-FFF2-40B4-BE49-F238E27FC236}">
                <a16:creationId xmlns:a16="http://schemas.microsoft.com/office/drawing/2014/main" id="{967A815A-0388-493D-91F7-C8E291E93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013" y="2108462"/>
            <a:ext cx="2278280" cy="294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501EF17-1B5C-4909-B2A1-AA3D0668EE71}"/>
              </a:ext>
            </a:extLst>
          </p:cNvPr>
          <p:cNvSpPr txBox="1"/>
          <p:nvPr/>
        </p:nvSpPr>
        <p:spPr>
          <a:xfrm>
            <a:off x="1432696" y="5098430"/>
            <a:ext cx="2278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000" b="1" i="0" dirty="0">
                <a:solidFill>
                  <a:srgbClr val="000000"/>
                </a:solidFill>
                <a:effectLst/>
                <a:latin typeface="+mj-lt"/>
              </a:rPr>
              <a:t>Évariste Galois</a:t>
            </a:r>
            <a:br>
              <a:rPr lang="fr-FR" sz="2000" dirty="0"/>
            </a:br>
            <a:endParaRPr lang="fr-FR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EA49CB-B2E7-4890-9EA7-E233CC67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27" y="3429000"/>
            <a:ext cx="7980558" cy="1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C25C8B44-1304-4CFF-A122-B10CC7298A5F}"/>
              </a:ext>
            </a:extLst>
          </p:cNvPr>
          <p:cNvGrpSpPr/>
          <p:nvPr/>
        </p:nvGrpSpPr>
        <p:grpSpPr>
          <a:xfrm>
            <a:off x="4053665" y="2785055"/>
            <a:ext cx="5574366" cy="459708"/>
            <a:chOff x="4331538" y="2027859"/>
            <a:chExt cx="5574366" cy="459708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8373CFEA-36FE-43A7-A516-0112BC6E7F87}"/>
                </a:ext>
              </a:extLst>
            </p:cNvPr>
            <p:cNvGrpSpPr/>
            <p:nvPr/>
          </p:nvGrpSpPr>
          <p:grpSpPr>
            <a:xfrm>
              <a:off x="4331538" y="2027859"/>
              <a:ext cx="1902665" cy="459708"/>
              <a:chOff x="4645772" y="2018086"/>
              <a:chExt cx="1902665" cy="459708"/>
            </a:xfrm>
          </p:grpSpPr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493A449-EE9E-44BB-8FB6-BF970B6AF270}"/>
                  </a:ext>
                </a:extLst>
              </p:cNvPr>
              <p:cNvSpPr txBox="1"/>
              <p:nvPr/>
            </p:nvSpPr>
            <p:spPr>
              <a:xfrm>
                <a:off x="4645772" y="2108462"/>
                <a:ext cx="9977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On note </a:t>
                </a:r>
              </a:p>
            </p:txBody>
          </p:sp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F0335205-632D-4246-8E37-3E7E18EE87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3562" y="2018086"/>
                <a:ext cx="904875" cy="457200"/>
              </a:xfrm>
              <a:prstGeom prst="rect">
                <a:avLst/>
              </a:prstGeom>
            </p:spPr>
          </p:pic>
        </p:grp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FDA7330-2EAB-4C9A-9944-501C4A7E6AC7}"/>
                </a:ext>
              </a:extLst>
            </p:cNvPr>
            <p:cNvSpPr txBox="1"/>
            <p:nvPr/>
          </p:nvSpPr>
          <p:spPr>
            <a:xfrm>
              <a:off x="6248400" y="2111036"/>
              <a:ext cx="3657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l’élément primitif du corps fini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2154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FF2903-D890-4137-882E-682D43A7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" y="111551"/>
            <a:ext cx="11620500" cy="1810188"/>
          </a:xfrm>
        </p:spPr>
        <p:txBody>
          <a:bodyPr>
            <a:noAutofit/>
          </a:bodyPr>
          <a:lstStyle/>
          <a:p>
            <a:r>
              <a:rPr lang="fr-FR" sz="4800" dirty="0"/>
              <a:t>Paramètre globaux importants du code de Reed-Solomon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CD8816D-6567-416B-8156-D5722AA2D825}"/>
              </a:ext>
            </a:extLst>
          </p:cNvPr>
          <p:cNvSpPr txBox="1">
            <a:spLocks/>
          </p:cNvSpPr>
          <p:nvPr/>
        </p:nvSpPr>
        <p:spPr>
          <a:xfrm>
            <a:off x="6475429" y="1746377"/>
            <a:ext cx="3729087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Matrice de contrôle :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E273B11-8E3C-49F1-8009-80DCB03265EA}"/>
              </a:ext>
            </a:extLst>
          </p:cNvPr>
          <p:cNvSpPr txBox="1">
            <a:spLocks/>
          </p:cNvSpPr>
          <p:nvPr/>
        </p:nvSpPr>
        <p:spPr>
          <a:xfrm>
            <a:off x="6475429" y="4184916"/>
            <a:ext cx="3620678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Matrice d’encodage 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934352-4A1B-497B-B071-A39E59216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46" b="20477"/>
          <a:stretch/>
        </p:blipFill>
        <p:spPr bwMode="auto">
          <a:xfrm>
            <a:off x="5935914" y="4886709"/>
            <a:ext cx="6134166" cy="160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4443A93-12C7-4B1D-BA13-50355D15C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3" b="14844"/>
          <a:stretch/>
        </p:blipFill>
        <p:spPr bwMode="auto">
          <a:xfrm>
            <a:off x="5914911" y="2282279"/>
            <a:ext cx="6038906" cy="17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86987DA-BBC1-45FD-AF8D-2EF2A99511A8}"/>
              </a:ext>
            </a:extLst>
          </p:cNvPr>
          <p:cNvSpPr txBox="1"/>
          <p:nvPr/>
        </p:nvSpPr>
        <p:spPr>
          <a:xfrm>
            <a:off x="724788" y="2161734"/>
            <a:ext cx="43543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Paramètres choisis :</a:t>
            </a:r>
          </a:p>
          <a:p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Alphabet : F16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Envoie d’un message de longueur 9 codé en message de longueur 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Taux d’erreurs acceptées : majoré par 20% (jusqu’à 3 pour le message de 15 caractères, jusqu’à 2 pour le message de 9 caractères)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515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2" y="679732"/>
            <a:ext cx="7409927" cy="8756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4800" dirty="0"/>
              <a:t>Encodage Reed-Solomon</a:t>
            </a:r>
            <a:r>
              <a:rPr lang="en-US" sz="4800" dirty="0"/>
              <a:t>: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63237DD-C04B-3249-9E7C-0AE6086F5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252" y="2874268"/>
            <a:ext cx="1447800" cy="1206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57F4F73-059C-184F-A8B6-1C47C44C5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537" y="2921693"/>
            <a:ext cx="1651000" cy="113030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93511FD-4538-C841-B318-C9B7D5B7EDD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772052" y="3477518"/>
            <a:ext cx="3093485" cy="9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E14487AE-1961-2241-9156-0C9BFAF27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668" y="2825750"/>
            <a:ext cx="1651000" cy="1130300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53E8ADD-12DC-C744-B481-F795D9AAD332}"/>
              </a:ext>
            </a:extLst>
          </p:cNvPr>
          <p:cNvCxnSpPr>
            <a:cxnSpLocks/>
          </p:cNvCxnSpPr>
          <p:nvPr/>
        </p:nvCxnSpPr>
        <p:spPr>
          <a:xfrm>
            <a:off x="6516537" y="3429000"/>
            <a:ext cx="1744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7D8ADD8-137D-AC4B-8483-1F04B49ADCB0}"/>
              </a:ext>
            </a:extLst>
          </p:cNvPr>
          <p:cNvSpPr txBox="1"/>
          <p:nvPr/>
        </p:nvSpPr>
        <p:spPr>
          <a:xfrm>
            <a:off x="6516537" y="3696045"/>
            <a:ext cx="165100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Transmission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866B85-8987-DB4B-AD87-CC8BAE336B71}"/>
              </a:ext>
            </a:extLst>
          </p:cNvPr>
          <p:cNvSpPr txBox="1"/>
          <p:nvPr/>
        </p:nvSpPr>
        <p:spPr>
          <a:xfrm>
            <a:off x="127498" y="2534918"/>
            <a:ext cx="192881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U</a:t>
            </a:r>
            <a:r>
              <a:rPr lang="fr-FR" dirty="0"/>
              <a:t> : Message initial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9795BC-4007-3740-8D0D-196BEB875147}"/>
              </a:ext>
            </a:extLst>
          </p:cNvPr>
          <p:cNvSpPr txBox="1"/>
          <p:nvPr/>
        </p:nvSpPr>
        <p:spPr>
          <a:xfrm>
            <a:off x="8020780" y="2477339"/>
            <a:ext cx="310300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R = C+E </a:t>
            </a:r>
            <a:r>
              <a:rPr lang="fr-FR" dirty="0"/>
              <a:t>: Message reçu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095F67F5-7B1C-1D4D-BDEC-43E77B8EE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784" y="5021271"/>
            <a:ext cx="1651000" cy="1130300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BA76BE8-30B8-DF4C-8CBB-B6DECE3CFD5F}"/>
              </a:ext>
            </a:extLst>
          </p:cNvPr>
          <p:cNvCxnSpPr>
            <a:cxnSpLocks/>
          </p:cNvCxnSpPr>
          <p:nvPr/>
        </p:nvCxnSpPr>
        <p:spPr>
          <a:xfrm flipV="1">
            <a:off x="9301168" y="3942670"/>
            <a:ext cx="0" cy="1575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6B0AD6B3-6A85-254A-81E7-8D43F8C1E5E1}"/>
              </a:ext>
            </a:extLst>
          </p:cNvPr>
          <p:cNvSpPr txBox="1"/>
          <p:nvPr/>
        </p:nvSpPr>
        <p:spPr>
          <a:xfrm>
            <a:off x="9572284" y="4413801"/>
            <a:ext cx="165100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1BBA699-0E70-A24F-9847-1A65F18B078E}"/>
              </a:ext>
            </a:extLst>
          </p:cNvPr>
          <p:cNvSpPr txBox="1"/>
          <p:nvPr/>
        </p:nvSpPr>
        <p:spPr>
          <a:xfrm>
            <a:off x="8766311" y="6115887"/>
            <a:ext cx="137664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E</a:t>
            </a:r>
            <a:r>
              <a:rPr lang="fr-FR" dirty="0"/>
              <a:t> : Erreurs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356FC9-492E-4781-8EAF-29C4DDB9E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316" y="3682760"/>
            <a:ext cx="1687247" cy="48384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B4002CE-D2C4-408D-93D7-529D7B891A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33" t="33779" r="7493" b="32737"/>
          <a:stretch/>
        </p:blipFill>
        <p:spPr>
          <a:xfrm>
            <a:off x="2294735" y="4309911"/>
            <a:ext cx="2297056" cy="57711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260FD883-EC56-0248-9FA1-D64041A5EDF8}"/>
              </a:ext>
            </a:extLst>
          </p:cNvPr>
          <p:cNvSpPr txBox="1"/>
          <p:nvPr/>
        </p:nvSpPr>
        <p:spPr>
          <a:xfrm>
            <a:off x="4794141" y="2553089"/>
            <a:ext cx="192881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C</a:t>
            </a:r>
            <a:r>
              <a:rPr lang="fr-FR" dirty="0"/>
              <a:t> : Message codé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E4554F8-9249-F24D-8C41-B654458BE05F}"/>
              </a:ext>
            </a:extLst>
          </p:cNvPr>
          <p:cNvSpPr txBox="1"/>
          <p:nvPr/>
        </p:nvSpPr>
        <p:spPr>
          <a:xfrm>
            <a:off x="2468903" y="2705083"/>
            <a:ext cx="1948721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Encodage</a:t>
            </a:r>
          </a:p>
          <a:p>
            <a:r>
              <a:rPr lang="fr-FR" dirty="0">
                <a:solidFill>
                  <a:srgbClr val="FF0000"/>
                </a:solidFill>
                <a:sym typeface="Wingdings" pitchFamily="2" charset="2"/>
              </a:rPr>
              <a:t> Redondance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76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800" dirty="0"/>
              <a:t>Décodage de Reed-Solomon par la méthode des polynômes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EA89EE09-6B54-EE4D-ACBA-3770E62A4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61"/>
          <a:stretch/>
        </p:blipFill>
        <p:spPr>
          <a:xfrm>
            <a:off x="6380985" y="4725360"/>
            <a:ext cx="3363466" cy="1295400"/>
          </a:xfrm>
          <a:prstGeom prst="rect">
            <a:avLst/>
          </a:prstGeom>
        </p:spPr>
      </p:pic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34D1CC-B6B2-5047-BF8C-CE7F80BC1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168" y="5108058"/>
            <a:ext cx="3276600" cy="635000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0B1FE2-095A-A84E-BA0C-DCF13ABFE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062823"/>
            <a:ext cx="2425700" cy="6731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1A24C29-6404-45AB-8F1C-E085FE5E4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" t="34752" r="3118" b="28056"/>
          <a:stretch/>
        </p:blipFill>
        <p:spPr bwMode="auto">
          <a:xfrm>
            <a:off x="995168" y="4021839"/>
            <a:ext cx="4813399" cy="47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3C35F83-F996-48F9-9817-E5DB4CD4B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" t="17654" r="3665" b="21562"/>
          <a:stretch/>
        </p:blipFill>
        <p:spPr bwMode="auto">
          <a:xfrm>
            <a:off x="6383435" y="3914547"/>
            <a:ext cx="4546848" cy="67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83DB10E5-1A3B-4E77-B72E-5BD53734F6B5}"/>
              </a:ext>
            </a:extLst>
          </p:cNvPr>
          <p:cNvGrpSpPr/>
          <p:nvPr/>
        </p:nvGrpSpPr>
        <p:grpSpPr>
          <a:xfrm>
            <a:off x="957707" y="2114000"/>
            <a:ext cx="9707779" cy="849719"/>
            <a:chOff x="871706" y="2325960"/>
            <a:chExt cx="9707779" cy="849719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A37E6B29-CD8B-4254-A59A-F3F2A2B71995}"/>
                </a:ext>
              </a:extLst>
            </p:cNvPr>
            <p:cNvGrpSpPr/>
            <p:nvPr/>
          </p:nvGrpSpPr>
          <p:grpSpPr>
            <a:xfrm>
              <a:off x="871706" y="2325960"/>
              <a:ext cx="9707779" cy="849719"/>
              <a:chOff x="838199" y="2498717"/>
              <a:chExt cx="9889503" cy="849719"/>
            </a:xfrm>
          </p:grpSpPr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547D459-A0D2-481F-BAD6-9FEF75A1D00B}"/>
                  </a:ext>
                </a:extLst>
              </p:cNvPr>
              <p:cNvSpPr txBox="1"/>
              <p:nvPr/>
            </p:nvSpPr>
            <p:spPr>
              <a:xfrm>
                <a:off x="5775418" y="2723173"/>
                <a:ext cx="17038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tel que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5BA71D4-5B89-46F2-98EC-A328DDFEFAF2}"/>
                  </a:ext>
                </a:extLst>
              </p:cNvPr>
              <p:cNvSpPr/>
              <p:nvPr/>
            </p:nvSpPr>
            <p:spPr>
              <a:xfrm>
                <a:off x="838199" y="2498717"/>
                <a:ext cx="9889503" cy="84971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23" name="Image 22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1E93CE62-A4C8-4C31-BDC1-F2583B02BE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455" t="20620" r="5570" b="25571"/>
              <a:stretch/>
            </p:blipFill>
            <p:spPr>
              <a:xfrm>
                <a:off x="1600847" y="2634640"/>
                <a:ext cx="4124749" cy="457865"/>
              </a:xfrm>
              <a:prstGeom prst="rect">
                <a:avLst/>
              </a:prstGeom>
            </p:spPr>
          </p:pic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D994526F-9610-4F1C-A47E-7F8CE1F8EFBD}"/>
                  </a:ext>
                </a:extLst>
              </p:cNvPr>
              <p:cNvSpPr txBox="1"/>
              <p:nvPr/>
            </p:nvSpPr>
            <p:spPr>
              <a:xfrm>
                <a:off x="959319" y="2723173"/>
                <a:ext cx="17038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Soit</a:t>
                </a:r>
              </a:p>
            </p:txBody>
          </p:sp>
        </p:grp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B7C3C16F-C71E-4E0C-9571-096EED2B14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33" r="4367" b="18823"/>
            <a:stretch/>
          </p:blipFill>
          <p:spPr bwMode="auto">
            <a:xfrm>
              <a:off x="6554487" y="2470116"/>
              <a:ext cx="3937000" cy="561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147E1355-CEA4-4B98-961B-9A1AF29FDB73}"/>
              </a:ext>
            </a:extLst>
          </p:cNvPr>
          <p:cNvSpPr/>
          <p:nvPr/>
        </p:nvSpPr>
        <p:spPr>
          <a:xfrm>
            <a:off x="4897457" y="5206534"/>
            <a:ext cx="857839" cy="3487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909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25F0F111-6E65-43F9-8A6B-E971427C42DF}"/>
              </a:ext>
            </a:extLst>
          </p:cNvPr>
          <p:cNvSpPr txBox="1"/>
          <p:nvPr/>
        </p:nvSpPr>
        <p:spPr>
          <a:xfrm>
            <a:off x="1912887" y="3463045"/>
            <a:ext cx="855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On cherche Q c’est-à-dire </a:t>
            </a:r>
            <a:r>
              <a:rPr lang="fr-FR" sz="2400" b="1" dirty="0"/>
              <a:t>Q</a:t>
            </a:r>
            <a:r>
              <a:rPr lang="fr-FR" sz="2400" b="1" baseline="-25000" dirty="0"/>
              <a:t>0</a:t>
            </a:r>
            <a:r>
              <a:rPr lang="fr-FR" sz="2400" dirty="0"/>
              <a:t> et </a:t>
            </a:r>
            <a:r>
              <a:rPr lang="fr-FR" sz="2400" b="1" dirty="0"/>
              <a:t>Q</a:t>
            </a:r>
            <a:r>
              <a:rPr lang="fr-FR" sz="2400" b="1" baseline="-25000" dirty="0"/>
              <a:t>1</a:t>
            </a:r>
            <a:r>
              <a:rPr lang="fr-FR" sz="2400" dirty="0"/>
              <a:t> qui répondent au problème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56DF704-5063-48B0-9F09-2EE46BFEF9F3}"/>
              </a:ext>
            </a:extLst>
          </p:cNvPr>
          <p:cNvSpPr txBox="1"/>
          <p:nvPr/>
        </p:nvSpPr>
        <p:spPr>
          <a:xfrm>
            <a:off x="1076601" y="4558347"/>
            <a:ext cx="1076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Système d’équations à 16 inconnues à résoudre afin de déterminer leurs coefficients</a:t>
            </a: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391493BC-04DA-4659-81E3-50E9A355A13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/>
              <a:t>Décodage de Reed-Solomon par la méthode des polynômes</a:t>
            </a:r>
          </a:p>
        </p:txBody>
      </p:sp>
      <p:sp>
        <p:nvSpPr>
          <p:cNvPr id="27" name="Flèche : bas 26">
            <a:extLst>
              <a:ext uri="{FF2B5EF4-FFF2-40B4-BE49-F238E27FC236}">
                <a16:creationId xmlns:a16="http://schemas.microsoft.com/office/drawing/2014/main" id="{3B023842-E385-4A1D-97AA-0E42376FDEBD}"/>
              </a:ext>
            </a:extLst>
          </p:cNvPr>
          <p:cNvSpPr/>
          <p:nvPr/>
        </p:nvSpPr>
        <p:spPr>
          <a:xfrm>
            <a:off x="5439266" y="4002992"/>
            <a:ext cx="286330" cy="5553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èche : bas 27">
            <a:extLst>
              <a:ext uri="{FF2B5EF4-FFF2-40B4-BE49-F238E27FC236}">
                <a16:creationId xmlns:a16="http://schemas.microsoft.com/office/drawing/2014/main" id="{C86636A1-C8D9-40A3-89F1-4CB94ED89C8A}"/>
              </a:ext>
            </a:extLst>
          </p:cNvPr>
          <p:cNvSpPr/>
          <p:nvPr/>
        </p:nvSpPr>
        <p:spPr>
          <a:xfrm>
            <a:off x="5439266" y="5097673"/>
            <a:ext cx="286330" cy="5257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4D789EB-E1D1-4C6F-AF72-DBC6E87FA3A7}"/>
              </a:ext>
            </a:extLst>
          </p:cNvPr>
          <p:cNvSpPr txBox="1"/>
          <p:nvPr/>
        </p:nvSpPr>
        <p:spPr>
          <a:xfrm>
            <a:off x="3723570" y="5754825"/>
            <a:ext cx="5833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On détermine </a:t>
            </a:r>
            <a:r>
              <a:rPr lang="fr-FR" sz="2400" b="1" dirty="0"/>
              <a:t>Q</a:t>
            </a:r>
            <a:r>
              <a:rPr lang="fr-FR" sz="2400" b="1" baseline="-25000" dirty="0"/>
              <a:t>0</a:t>
            </a:r>
            <a:r>
              <a:rPr lang="fr-FR" sz="2400" dirty="0"/>
              <a:t> et </a:t>
            </a:r>
            <a:r>
              <a:rPr lang="fr-FR" sz="2400" b="1" dirty="0"/>
              <a:t>Q</a:t>
            </a:r>
            <a:r>
              <a:rPr lang="fr-FR" sz="2400" b="1" baseline="-25000" dirty="0"/>
              <a:t>1</a:t>
            </a:r>
            <a:r>
              <a:rPr lang="fr-FR" sz="2400" dirty="0"/>
              <a:t> donc U 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059FB294-93CC-4A30-B419-09CD850F414B}"/>
              </a:ext>
            </a:extLst>
          </p:cNvPr>
          <p:cNvGrpSpPr/>
          <p:nvPr/>
        </p:nvGrpSpPr>
        <p:grpSpPr>
          <a:xfrm>
            <a:off x="957707" y="2314404"/>
            <a:ext cx="9707779" cy="849719"/>
            <a:chOff x="871706" y="2325960"/>
            <a:chExt cx="9707779" cy="849719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1281DCCC-3CFE-4470-A85F-D15A9AB46470}"/>
                </a:ext>
              </a:extLst>
            </p:cNvPr>
            <p:cNvGrpSpPr/>
            <p:nvPr/>
          </p:nvGrpSpPr>
          <p:grpSpPr>
            <a:xfrm>
              <a:off x="871706" y="2325960"/>
              <a:ext cx="9707779" cy="849719"/>
              <a:chOff x="838199" y="2498717"/>
              <a:chExt cx="9889503" cy="849719"/>
            </a:xfrm>
          </p:grpSpPr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9B5E33D-FD3B-49C6-9F0A-0FBA255F844A}"/>
                  </a:ext>
                </a:extLst>
              </p:cNvPr>
              <p:cNvSpPr txBox="1"/>
              <p:nvPr/>
            </p:nvSpPr>
            <p:spPr>
              <a:xfrm>
                <a:off x="5775418" y="2723173"/>
                <a:ext cx="17038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tel que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CC7854-1196-4AC7-BAA5-33B3438B9948}"/>
                  </a:ext>
                </a:extLst>
              </p:cNvPr>
              <p:cNvSpPr/>
              <p:nvPr/>
            </p:nvSpPr>
            <p:spPr>
              <a:xfrm>
                <a:off x="838199" y="2498717"/>
                <a:ext cx="9889503" cy="84971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1A0CFF46-B193-48E6-9F16-D3AE81325D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455" t="20620" r="5570" b="25571"/>
              <a:stretch/>
            </p:blipFill>
            <p:spPr>
              <a:xfrm>
                <a:off x="1600847" y="2634640"/>
                <a:ext cx="4124749" cy="457865"/>
              </a:xfrm>
              <a:prstGeom prst="rect">
                <a:avLst/>
              </a:prstGeom>
            </p:spPr>
          </p:pic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30CFAF5-8C13-4185-843B-02E00017B160}"/>
                  </a:ext>
                </a:extLst>
              </p:cNvPr>
              <p:cNvSpPr txBox="1"/>
              <p:nvPr/>
            </p:nvSpPr>
            <p:spPr>
              <a:xfrm>
                <a:off x="959319" y="2723173"/>
                <a:ext cx="17038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Soit</a:t>
                </a:r>
              </a:p>
            </p:txBody>
          </p:sp>
        </p:grp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F81CA9C-CF79-4290-B5FE-0A0C4435D1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33" r="4367" b="18823"/>
            <a:stretch/>
          </p:blipFill>
          <p:spPr bwMode="auto">
            <a:xfrm>
              <a:off x="6554487" y="2470116"/>
              <a:ext cx="3937000" cy="561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9820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82DE267-E5DB-2943-A61A-601F97320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92" y="1875354"/>
            <a:ext cx="4673600" cy="1041400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25726034-8B2E-8549-85F7-0FE190845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fr-FR" sz="4800" dirty="0"/>
              <a:t>Décodage de Reed-Solomon par la méthode des syndromes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B1F859F-6C18-5349-9FC6-D60FFB23EDA7}"/>
              </a:ext>
            </a:extLst>
          </p:cNvPr>
          <p:cNvSpPr txBox="1"/>
          <p:nvPr/>
        </p:nvSpPr>
        <p:spPr>
          <a:xfrm>
            <a:off x="1379095" y="1690688"/>
            <a:ext cx="395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appelle </a:t>
            </a:r>
            <a:r>
              <a:rPr lang="fr-FR" b="1" dirty="0"/>
              <a:t>Syndrome</a:t>
            </a:r>
            <a:r>
              <a:rPr lang="fr-FR" dirty="0"/>
              <a:t> le vecteur S :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5DECEE0-F4B7-D948-87E2-04395310AF7B}"/>
              </a:ext>
            </a:extLst>
          </p:cNvPr>
          <p:cNvSpPr txBox="1"/>
          <p:nvPr/>
        </p:nvSpPr>
        <p:spPr>
          <a:xfrm>
            <a:off x="1379095" y="2646919"/>
            <a:ext cx="444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 S est nul alors le message est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Sinon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05D055B-AD28-5540-8EC1-0B88E51AD383}"/>
              </a:ext>
            </a:extLst>
          </p:cNvPr>
          <p:cNvSpPr txBox="1"/>
          <p:nvPr/>
        </p:nvSpPr>
        <p:spPr>
          <a:xfrm>
            <a:off x="1379095" y="4156276"/>
            <a:ext cx="86584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La méthode précédente permet d’établir que </a:t>
            </a:r>
            <a:r>
              <a:rPr lang="fr-FR" sz="2200" b="1" dirty="0"/>
              <a:t>Q</a:t>
            </a:r>
            <a:r>
              <a:rPr lang="fr-FR" sz="2200" b="1" baseline="-25000" dirty="0"/>
              <a:t>1</a:t>
            </a:r>
            <a:r>
              <a:rPr lang="fr-FR" sz="2200" b="1" dirty="0"/>
              <a:t> est localisateur d’erreur</a:t>
            </a:r>
            <a:r>
              <a:rPr lang="fr-FR" sz="2200" dirty="0"/>
              <a:t> :</a:t>
            </a:r>
          </a:p>
          <a:p>
            <a:r>
              <a:rPr lang="fr-FR" sz="2000" dirty="0"/>
              <a:t>	les indices des erreurs sont exactement les indices des racines de </a:t>
            </a:r>
            <a:r>
              <a:rPr lang="fr-FR" sz="2000" b="1" dirty="0"/>
              <a:t>Q</a:t>
            </a:r>
            <a:r>
              <a:rPr lang="fr-FR" sz="2000" b="1" baseline="-25000" dirty="0"/>
              <a:t>1</a:t>
            </a:r>
            <a:endParaRPr lang="fr-FR" sz="2000" baseline="-250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20CD4A1-F291-4F27-B456-734A863445C8}"/>
              </a:ext>
            </a:extLst>
          </p:cNvPr>
          <p:cNvSpPr txBox="1"/>
          <p:nvPr/>
        </p:nvSpPr>
        <p:spPr>
          <a:xfrm>
            <a:off x="1379095" y="5106087"/>
            <a:ext cx="4855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Connaître Q</a:t>
            </a:r>
            <a:r>
              <a:rPr lang="fr-FR" sz="2000" b="1" baseline="-25000" dirty="0"/>
              <a:t>1</a:t>
            </a:r>
            <a:r>
              <a:rPr lang="fr-FR" sz="2000" b="1" dirty="0"/>
              <a:t> permet de connaître la position des indices non nul dans 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09D29F2-886F-4E0A-8651-B9D5DC54F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42" y="3285249"/>
            <a:ext cx="4000500" cy="790575"/>
          </a:xfrm>
          <a:prstGeom prst="rect">
            <a:avLst/>
          </a:prstGeom>
        </p:spPr>
      </p:pic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A7593458-90CE-48FF-93CF-D62C65A42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960" y="3429000"/>
            <a:ext cx="2982943" cy="57809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DEEEF65A-4F0B-499A-BB1E-1E27B394FD37}"/>
              </a:ext>
            </a:extLst>
          </p:cNvPr>
          <p:cNvSpPr txBox="1"/>
          <p:nvPr/>
        </p:nvSpPr>
        <p:spPr>
          <a:xfrm>
            <a:off x="5938154" y="3480316"/>
            <a:ext cx="593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et</a:t>
            </a:r>
          </a:p>
        </p:txBody>
      </p:sp>
    </p:spTree>
    <p:extLst>
      <p:ext uri="{BB962C8B-B14F-4D97-AF65-F5344CB8AC3E}">
        <p14:creationId xmlns:p14="http://schemas.microsoft.com/office/powerpoint/2010/main" val="9319829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</TotalTime>
  <Words>873</Words>
  <Application>Microsoft Office PowerPoint</Application>
  <PresentationFormat>Grand écran</PresentationFormat>
  <Paragraphs>123</Paragraphs>
  <Slides>17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Thème Office</vt:lpstr>
      <vt:lpstr>Transmission /lecture perturbée et codes correcteur d’erreur</vt:lpstr>
      <vt:lpstr>Cadre général</vt:lpstr>
      <vt:lpstr>La Redondance</vt:lpstr>
      <vt:lpstr>Le corps fini </vt:lpstr>
      <vt:lpstr>Paramètre globaux importants du code de Reed-Solomon</vt:lpstr>
      <vt:lpstr>Encodage Reed-Solomon:</vt:lpstr>
      <vt:lpstr>Décodage de Reed-Solomon par la méthode des polynômes</vt:lpstr>
      <vt:lpstr>Présentation PowerPoint</vt:lpstr>
      <vt:lpstr>Décodage de Reed-Solomon par la méthode des syndromes</vt:lpstr>
      <vt:lpstr>Décodage de Reed-Solomon par la méthode des syndromes</vt:lpstr>
      <vt:lpstr>Implémentation en Python</vt:lpstr>
      <vt:lpstr>Fonctions créées dans les fichiers python</vt:lpstr>
      <vt:lpstr>Préparation de l’image </vt:lpstr>
      <vt:lpstr>Exemple de traitement d’une composante d’un pixel </vt:lpstr>
      <vt:lpstr>Présentation PowerPoint</vt:lpstr>
      <vt:lpstr>Complexité des algorithmes de décodage </vt:lpstr>
      <vt:lpstr>Annexe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QR-code et codes correcteur d’erreur</dc:title>
  <dc:creator>Astrid GOOSSENS</dc:creator>
  <cp:lastModifiedBy>Edwin ROUSSIN</cp:lastModifiedBy>
  <cp:revision>129</cp:revision>
  <dcterms:created xsi:type="dcterms:W3CDTF">2021-01-08T13:56:20Z</dcterms:created>
  <dcterms:modified xsi:type="dcterms:W3CDTF">2021-05-27T18:50:11Z</dcterms:modified>
</cp:coreProperties>
</file>